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2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y="563759" x="457200"/>
            <a:ext cy="30096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457200">
              <a:buSzPct val="100000"/>
              <a:defRPr sz="7200"/>
            </a:lvl1pPr>
            <a:lvl2pPr indent="457200">
              <a:buSzPct val="100000"/>
              <a:defRPr sz="7200"/>
            </a:lvl2pPr>
            <a:lvl3pPr indent="457200">
              <a:buSzPct val="100000"/>
              <a:defRPr sz="7200"/>
            </a:lvl3pPr>
            <a:lvl4pPr indent="457200">
              <a:buSzPct val="100000"/>
              <a:defRPr sz="7200"/>
            </a:lvl4pPr>
            <a:lvl5pPr indent="457200">
              <a:buSzPct val="100000"/>
              <a:defRPr sz="7200"/>
            </a:lvl5pPr>
            <a:lvl6pPr indent="457200">
              <a:buSzPct val="100000"/>
              <a:defRPr sz="7200"/>
            </a:lvl6pPr>
            <a:lvl7pPr indent="457200">
              <a:buSzPct val="100000"/>
              <a:defRPr sz="7200"/>
            </a:lvl7pPr>
            <a:lvl8pPr indent="457200">
              <a:buSzPct val="100000"/>
              <a:defRPr sz="7200"/>
            </a:lvl8pPr>
            <a:lvl9pPr indent="457200">
              <a:buSzPct val="100000"/>
              <a:defRPr sz="72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3716392" x="457200"/>
            <a:ext cy="1232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3048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1pPr>
            <a:lvl2pPr indent="3048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2pPr>
            <a:lvl3pPr indent="3048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3pPr>
            <a:lvl4pPr indent="3048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4pPr>
            <a:lvl5pPr indent="3048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5pPr>
            <a:lvl6pPr indent="3048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6pPr>
            <a:lvl7pPr indent="3048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7pPr>
            <a:lvl8pPr indent="3048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8pPr>
            <a:lvl9pPr indent="304800" mar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9pPr>
          </a:lstStyle>
          <a:p/>
        </p:txBody>
      </p:sp>
      <p:cxnSp>
        <p:nvCxnSpPr>
          <p:cNvPr id="11" name="Shape 11"/>
          <p:cNvCxnSpPr/>
          <p:nvPr/>
        </p:nvCxnSpPr>
        <p:spPr>
          <a:xfrm>
            <a:off y="411479" x="457200"/>
            <a:ext cy="0" cx="822960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w="med" len="med" type="none"/>
            <a:tailEnd w="med" len="med" type="none"/>
          </a:ln>
        </p:spPr>
      </p:cxnSp>
      <p:cxnSp>
        <p:nvCxnSpPr>
          <p:cNvPr id="12" name="Shape 12"/>
          <p:cNvCxnSpPr/>
          <p:nvPr/>
        </p:nvCxnSpPr>
        <p:spPr>
          <a:xfrm>
            <a:off y="3633382" x="457200"/>
            <a:ext cy="0" cx="822960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>
                <a:solidFill>
                  <a:srgbClr val="DA0002"/>
                </a:solidFill>
              </a:defRPr>
            </a:lvl1pPr>
            <a:lvl2pPr>
              <a:defRPr>
                <a:solidFill>
                  <a:srgbClr val="DA0002"/>
                </a:solidFill>
              </a:defRPr>
            </a:lvl2pPr>
            <a:lvl3pPr>
              <a:defRPr>
                <a:solidFill>
                  <a:srgbClr val="DA0002"/>
                </a:solidFill>
              </a:defRPr>
            </a:lvl3pPr>
            <a:lvl4pPr>
              <a:defRPr>
                <a:solidFill>
                  <a:srgbClr val="DA0002"/>
                </a:solidFill>
              </a:defRPr>
            </a:lvl4pPr>
            <a:lvl5pPr>
              <a:defRPr>
                <a:solidFill>
                  <a:srgbClr val="DA0002"/>
                </a:solidFill>
              </a:defRPr>
            </a:lvl5pPr>
            <a:lvl6pPr>
              <a:defRPr>
                <a:solidFill>
                  <a:srgbClr val="DA0002"/>
                </a:solidFill>
              </a:defRPr>
            </a:lvl6pPr>
            <a:lvl7pPr>
              <a:defRPr>
                <a:solidFill>
                  <a:srgbClr val="DA0002"/>
                </a:solidFill>
              </a:defRPr>
            </a:lvl7pPr>
            <a:lvl8pPr>
              <a:defRPr>
                <a:solidFill>
                  <a:srgbClr val="DA0002"/>
                </a:solidFill>
              </a:defRPr>
            </a:lvl8pPr>
            <a:lvl9pPr>
              <a:defRPr>
                <a:solidFill>
                  <a:srgbClr val="DA0002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cxnSp>
        <p:nvCxnSpPr>
          <p:cNvPr id="16" name="Shape 16"/>
          <p:cNvCxnSpPr/>
          <p:nvPr/>
        </p:nvCxnSpPr>
        <p:spPr>
          <a:xfrm>
            <a:off y="1143000" x="457200"/>
            <a:ext cy="0" cx="822960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>
                <a:solidFill>
                  <a:srgbClr val="DA0002"/>
                </a:solidFill>
              </a:defRPr>
            </a:lvl1pPr>
            <a:lvl2pPr>
              <a:defRPr>
                <a:solidFill>
                  <a:srgbClr val="DA0002"/>
                </a:solidFill>
              </a:defRPr>
            </a:lvl2pPr>
            <a:lvl3pPr>
              <a:defRPr>
                <a:solidFill>
                  <a:srgbClr val="DA0002"/>
                </a:solidFill>
              </a:defRPr>
            </a:lvl3pPr>
            <a:lvl4pPr>
              <a:defRPr>
                <a:solidFill>
                  <a:srgbClr val="DA0002"/>
                </a:solidFill>
              </a:defRPr>
            </a:lvl4pPr>
            <a:lvl5pPr>
              <a:defRPr>
                <a:solidFill>
                  <a:srgbClr val="DA0002"/>
                </a:solidFill>
              </a:defRPr>
            </a:lvl5pPr>
            <a:lvl6pPr>
              <a:defRPr>
                <a:solidFill>
                  <a:srgbClr val="DA0002"/>
                </a:solidFill>
              </a:defRPr>
            </a:lvl6pPr>
            <a:lvl7pPr>
              <a:defRPr>
                <a:solidFill>
                  <a:srgbClr val="DA0002"/>
                </a:solidFill>
              </a:defRPr>
            </a:lvl7pPr>
            <a:lvl8pPr>
              <a:defRPr>
                <a:solidFill>
                  <a:srgbClr val="DA0002"/>
                </a:solidFill>
              </a:defRPr>
            </a:lvl8pPr>
            <a:lvl9pPr>
              <a:defRPr>
                <a:solidFill>
                  <a:srgbClr val="DA0002"/>
                </a:solidFill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cxnSp>
        <p:nvCxnSpPr>
          <p:cNvPr id="21" name="Shape 21"/>
          <p:cNvCxnSpPr/>
          <p:nvPr/>
        </p:nvCxnSpPr>
        <p:spPr>
          <a:xfrm>
            <a:off y="1143000" x="457200"/>
            <a:ext cy="0" cx="822960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cxnSp>
        <p:nvCxnSpPr>
          <p:cNvPr id="24" name="Shape 24"/>
          <p:cNvCxnSpPr/>
          <p:nvPr/>
        </p:nvCxnSpPr>
        <p:spPr>
          <a:xfrm>
            <a:off y="1143000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accent1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0"/>
              </a:spcBef>
              <a:buSzPct val="100000"/>
              <a:buNone/>
              <a:defRPr sz="1800"/>
            </a:lvl1pPr>
          </a:lstStyle>
          <a:p/>
        </p:txBody>
      </p:sp>
      <p:cxnSp>
        <p:nvCxnSpPr>
          <p:cNvPr id="27" name="Shape 27"/>
          <p:cNvCxnSpPr/>
          <p:nvPr/>
        </p:nvCxnSpPr>
        <p:spPr>
          <a:xfrm>
            <a:off y="4317760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cxnSp>
        <p:nvCxnSpPr>
          <p:cNvPr id="29" name="Shape 29"/>
          <p:cNvCxnSpPr/>
          <p:nvPr/>
        </p:nvCxnSpPr>
        <p:spPr>
          <a:xfrm>
            <a:off y="113139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1pPr>
            <a:lvl2pPr indent="228600" marL="0"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2pPr>
            <a:lvl3pPr indent="228600" marL="0"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3pPr>
            <a:lvl4pPr indent="228600" marL="0"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4pPr>
            <a:lvl5pPr indent="228600" marL="0"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5pPr>
            <a:lvl6pPr indent="228600" marL="0"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6pPr>
            <a:lvl7pPr indent="228600" marL="0"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7pPr>
            <a:lvl8pPr indent="228600" marL="0"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8pPr>
            <a:lvl9pPr indent="228600" marL="0"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cxnSp>
        <p:nvCxnSpPr>
          <p:cNvPr id="7" name="Shape 7"/>
          <p:cNvCxnSpPr/>
          <p:nvPr/>
        </p:nvCxnSpPr>
        <p:spPr>
          <a:xfrm>
            <a:off y="5023259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 txBox="1"/>
          <p:nvPr>
            <p:ph type="ctrTitle"/>
          </p:nvPr>
        </p:nvSpPr>
        <p:spPr>
          <a:xfrm>
            <a:off y="563759" x="457200"/>
            <a:ext cy="30096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Greater Iowa Credit Union</a:t>
            </a:r>
          </a:p>
        </p:txBody>
      </p:sp>
      <p:sp>
        <p:nvSpPr>
          <p:cNvPr id="32" name="Shape 32"/>
          <p:cNvSpPr txBox="1"/>
          <p:nvPr>
            <p:ph idx="1" type="subTitle"/>
          </p:nvPr>
        </p:nvSpPr>
        <p:spPr>
          <a:xfrm>
            <a:off y="3716392" x="457200"/>
            <a:ext cy="1232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Hannah and Beth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Savings Account</a:t>
            </a:r>
          </a:p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lang="en"/>
              <a:t>Traditional Savings</a:t>
            </a:r>
          </a:p>
          <a:p>
            <a:pPr rtl="0" lvl="0">
              <a:buNone/>
            </a:pPr>
            <a:r>
              <a:rPr lang="en"/>
              <a:t>To get this savings account you have to be a member of the credit union</a:t>
            </a:r>
          </a:p>
          <a:p>
            <a:pPr rtl="0" lvl="0">
              <a:buNone/>
            </a:pPr>
            <a:r>
              <a:rPr u="sng" lang="en"/>
              <a:t>Interest Rates</a:t>
            </a:r>
            <a:r>
              <a:rPr lang="en"/>
              <a:t> vary between %0.05-%0.15</a:t>
            </a:r>
          </a:p>
          <a:p>
            <a:pPr>
              <a:buNone/>
            </a:pPr>
            <a:r>
              <a:rPr u="sng" lang="en"/>
              <a:t>Restrictions to get a Account</a:t>
            </a:r>
            <a:r>
              <a:rPr lang="en"/>
              <a:t>-must have one of the following:State issued driver’s license, State issued ID card, passport, etc.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Savings Account</a:t>
            </a:r>
          </a:p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lang="en"/>
              <a:t>Share Certificates</a:t>
            </a:r>
            <a:r>
              <a:rPr lang="en"/>
              <a:t>-It is the same as a CD. You can set it between 6-60 months</a:t>
            </a:r>
          </a:p>
          <a:p>
            <a:pPr rtl="0" lvl="0">
              <a:buNone/>
            </a:pPr>
            <a:r>
              <a:rPr lang="en"/>
              <a:t>Interest Rates-Vary from:%0.20-%1.26</a:t>
            </a:r>
          </a:p>
          <a:p>
            <a:pPr>
              <a:buNone/>
            </a:pPr>
            <a:r>
              <a:rPr u="sng" lang="en"/>
              <a:t>Requirements</a:t>
            </a:r>
            <a:r>
              <a:rPr lang="en"/>
              <a:t>-Same as the traditional account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Checking Account</a:t>
            </a:r>
          </a:p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1200150" x="457200"/>
            <a:ext cy="3828000" cx="8415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lang="en"/>
              <a:t>Classic Checking</a:t>
            </a:r>
            <a:r>
              <a:rPr lang="en"/>
              <a:t>-$50 min. deposit to open, No min. balance required, 15 free monthly withdrawals, and unlimited deposits</a:t>
            </a:r>
          </a:p>
          <a:p>
            <a:pPr rtl="0" lvl="0">
              <a:buNone/>
            </a:pPr>
            <a:r>
              <a:rPr u="sng" lang="en"/>
              <a:t>No interest rate</a:t>
            </a:r>
          </a:p>
          <a:p>
            <a:pPr rtl="0" lvl="0">
              <a:buNone/>
            </a:pPr>
            <a:r>
              <a:rPr u="sng" lang="en"/>
              <a:t>A few Fees are</a:t>
            </a:r>
            <a:r>
              <a:rPr lang="en"/>
              <a:t>-Dormant Account(6 months)-$10 per month</a:t>
            </a:r>
          </a:p>
          <a:p>
            <a:pPr rtl="0" lvl="0">
              <a:buNone/>
            </a:pPr>
            <a:r>
              <a:rPr lang="en"/>
              <a:t>Excessive withdrawals-$5 per withdrawals and transfer. </a:t>
            </a:r>
            <a:r>
              <a:rPr u="sng" lang="en"/>
              <a:t>No Restrictions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Loans</a:t>
            </a:r>
          </a:p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lang="en"/>
              <a:t>Auto Loan</a:t>
            </a:r>
          </a:p>
          <a:p>
            <a:pPr rtl="0" lvl="0">
              <a:buNone/>
            </a:pPr>
            <a:r>
              <a:rPr u="sng" lang="en"/>
              <a:t>Rates 2011 and Newer</a:t>
            </a:r>
            <a:r>
              <a:rPr lang="en"/>
              <a:t>-APR low as 1.99% for 1-60 Months</a:t>
            </a:r>
          </a:p>
          <a:p>
            <a:pPr rtl="0" lvl="0">
              <a:buNone/>
            </a:pPr>
            <a:r>
              <a:rPr u="sng" lang="en"/>
              <a:t>Rates 2006-2010</a:t>
            </a:r>
            <a:r>
              <a:rPr lang="en"/>
              <a:t>-APR as low as 2.99% for 1-36 months</a:t>
            </a:r>
          </a:p>
          <a:p>
            <a:pPr rtl="0" lvl="0">
              <a:buNone/>
            </a:pPr>
            <a:r>
              <a:rPr u="sng" lang="en"/>
              <a:t>Rates 2005 and Older</a:t>
            </a:r>
            <a:r>
              <a:rPr lang="en"/>
              <a:t>-APR as low as 4.49% for 1-36 months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Auto Loan</a:t>
            </a:r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u="sng" lang="en"/>
              <a:t>Things to Consider before meeting with a loan officer</a:t>
            </a:r>
            <a:r>
              <a:rPr lang="en"/>
              <a:t>-Type of Car, Total Loan Amount, Monthly Payment, and Estimated Insurance Cost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Other Credit Service</a:t>
            </a:r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lang="en"/>
              <a:t>eServices</a:t>
            </a:r>
            <a:r>
              <a:rPr lang="en"/>
              <a:t>-Online banking</a:t>
            </a:r>
          </a:p>
          <a:p>
            <a:pPr>
              <a:buNone/>
            </a:pPr>
            <a:r>
              <a:rPr u="sng" lang="en"/>
              <a:t>Greater Iowa Online</a:t>
            </a:r>
            <a:r>
              <a:rPr lang="en"/>
              <a:t>-includes BillPay, Transfer to other financials, member to member transfer, Secure messaging, Add Additional Users, Commercial account services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eServices</a:t>
            </a: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u="sng" lang="en"/>
              <a:t>iPhone and Android Mobile App</a:t>
            </a:r>
            <a:r>
              <a:rPr lang="en"/>
              <a:t>-Can check balances and make transfers</a:t>
            </a:r>
          </a:p>
          <a:p>
            <a:pPr rtl="0" lvl="0">
              <a:buNone/>
            </a:pPr>
            <a:r>
              <a:rPr u="sng" lang="en"/>
              <a:t>Text</a:t>
            </a:r>
            <a:r>
              <a:rPr lang="en"/>
              <a:t>-Can use the text program to check balance, complete transfers, and make loan payments</a:t>
            </a:r>
          </a:p>
          <a:p>
            <a:pPr rtl="0" lvl="0">
              <a:buNone/>
            </a:pPr>
            <a:r>
              <a:rPr u="sng" lang="en"/>
              <a:t>Mobile Website</a:t>
            </a:r>
            <a:r>
              <a:rPr lang="en"/>
              <a:t>-Can do online banking without having to have a smartphone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wiss">
  <a:themeElements>
    <a:clrScheme name="Custom 218">
      <a:dk1>
        <a:srgbClr val="000000"/>
      </a:dk1>
      <a:lt1>
        <a:srgbClr val="FFFFFF"/>
      </a:lt1>
      <a:dk2>
        <a:srgbClr val="5B595A"/>
      </a:dk2>
      <a:lt2>
        <a:srgbClr val="CFD4D4"/>
      </a:lt2>
      <a:accent1>
        <a:srgbClr val="CC0202"/>
      </a:accent1>
      <a:accent2>
        <a:srgbClr val="228AFF"/>
      </a:accent2>
      <a:accent3>
        <a:srgbClr val="FBC82F"/>
      </a:accent3>
      <a:accent4>
        <a:srgbClr val="253E91"/>
      </a:accent4>
      <a:accent5>
        <a:srgbClr val="F68D0C"/>
      </a:accent5>
      <a:accent6>
        <a:srgbClr val="257E12"/>
      </a:accent6>
      <a:hlink>
        <a:srgbClr val="144C72"/>
      </a:hlink>
      <a:folHlink>
        <a:srgbClr val="8C9D9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